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56" r:id="rId2"/>
    <p:sldId id="260" r:id="rId3"/>
    <p:sldId id="262" r:id="rId4"/>
    <p:sldId id="259" r:id="rId5"/>
    <p:sldId id="258" r:id="rId6"/>
    <p:sldId id="264" r:id="rId7"/>
    <p:sldId id="261" r:id="rId8"/>
  </p:sldIdLst>
  <p:sldSz cx="15119350" cy="1069181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4" autoAdjust="0"/>
  </p:normalViewPr>
  <p:slideViewPr>
    <p:cSldViewPr snapToGrid="0">
      <p:cViewPr varScale="1">
        <p:scale>
          <a:sx n="50" d="100"/>
          <a:sy n="50" d="100"/>
        </p:scale>
        <p:origin x="571"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34B5FE6-78A6-461C-9039-0BECD9EFEFEA}" type="datetimeFigureOut">
              <a:rPr lang="nl-NL" smtClean="0"/>
              <a:t>25-8-2021</a:t>
            </a:fld>
            <a:endParaRPr lang="nl-NL"/>
          </a:p>
        </p:txBody>
      </p:sp>
      <p:sp>
        <p:nvSpPr>
          <p:cNvPr id="4" name="Slide Image Placeholder 3"/>
          <p:cNvSpPr>
            <a:spLocks noGrp="1" noRot="1" noChangeAspect="1"/>
          </p:cNvSpPr>
          <p:nvPr>
            <p:ph type="sldImg" idx="2"/>
          </p:nvPr>
        </p:nvSpPr>
        <p:spPr>
          <a:xfrm>
            <a:off x="1031875" y="1241425"/>
            <a:ext cx="47339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A779D03C-B8C8-4E0C-A422-9B3AA1AAF521}" type="slidenum">
              <a:rPr lang="nl-NL" smtClean="0"/>
              <a:t>‹#›</a:t>
            </a:fld>
            <a:endParaRPr lang="nl-NL"/>
          </a:p>
        </p:txBody>
      </p:sp>
    </p:spTree>
    <p:extLst>
      <p:ext uri="{BB962C8B-B14F-4D97-AF65-F5344CB8AC3E}">
        <p14:creationId xmlns:p14="http://schemas.microsoft.com/office/powerpoint/2010/main" val="4046409831"/>
      </p:ext>
    </p:extLst>
  </p:cSld>
  <p:clrMap bg1="lt1" tx1="dk1" bg2="lt2" tx2="dk2" accent1="accent1" accent2="accent2" accent3="accent3" accent4="accent4" accent5="accent5" accent6="accent6" hlink="hlink" folHlink="folHlink"/>
  <p:notesStyle>
    <a:lvl1pPr marL="0" algn="l" defTabSz="1238892" rtl="0" eaLnBrk="1" latinLnBrk="0" hangingPunct="1">
      <a:defRPr sz="1626" kern="1200">
        <a:solidFill>
          <a:schemeClr val="tx1"/>
        </a:solidFill>
        <a:latin typeface="+mn-lt"/>
        <a:ea typeface="+mn-ea"/>
        <a:cs typeface="+mn-cs"/>
      </a:defRPr>
    </a:lvl1pPr>
    <a:lvl2pPr marL="619446" algn="l" defTabSz="1238892" rtl="0" eaLnBrk="1" latinLnBrk="0" hangingPunct="1">
      <a:defRPr sz="1626" kern="1200">
        <a:solidFill>
          <a:schemeClr val="tx1"/>
        </a:solidFill>
        <a:latin typeface="+mn-lt"/>
        <a:ea typeface="+mn-ea"/>
        <a:cs typeface="+mn-cs"/>
      </a:defRPr>
    </a:lvl2pPr>
    <a:lvl3pPr marL="1238892" algn="l" defTabSz="1238892" rtl="0" eaLnBrk="1" latinLnBrk="0" hangingPunct="1">
      <a:defRPr sz="1626" kern="1200">
        <a:solidFill>
          <a:schemeClr val="tx1"/>
        </a:solidFill>
        <a:latin typeface="+mn-lt"/>
        <a:ea typeface="+mn-ea"/>
        <a:cs typeface="+mn-cs"/>
      </a:defRPr>
    </a:lvl3pPr>
    <a:lvl4pPr marL="1858340" algn="l" defTabSz="1238892" rtl="0" eaLnBrk="1" latinLnBrk="0" hangingPunct="1">
      <a:defRPr sz="1626" kern="1200">
        <a:solidFill>
          <a:schemeClr val="tx1"/>
        </a:solidFill>
        <a:latin typeface="+mn-lt"/>
        <a:ea typeface="+mn-ea"/>
        <a:cs typeface="+mn-cs"/>
      </a:defRPr>
    </a:lvl4pPr>
    <a:lvl5pPr marL="2477786" algn="l" defTabSz="1238892" rtl="0" eaLnBrk="1" latinLnBrk="0" hangingPunct="1">
      <a:defRPr sz="1626" kern="1200">
        <a:solidFill>
          <a:schemeClr val="tx1"/>
        </a:solidFill>
        <a:latin typeface="+mn-lt"/>
        <a:ea typeface="+mn-ea"/>
        <a:cs typeface="+mn-cs"/>
      </a:defRPr>
    </a:lvl5pPr>
    <a:lvl6pPr marL="3097232" algn="l" defTabSz="1238892" rtl="0" eaLnBrk="1" latinLnBrk="0" hangingPunct="1">
      <a:defRPr sz="1626" kern="1200">
        <a:solidFill>
          <a:schemeClr val="tx1"/>
        </a:solidFill>
        <a:latin typeface="+mn-lt"/>
        <a:ea typeface="+mn-ea"/>
        <a:cs typeface="+mn-cs"/>
      </a:defRPr>
    </a:lvl6pPr>
    <a:lvl7pPr marL="3716678" algn="l" defTabSz="1238892" rtl="0" eaLnBrk="1" latinLnBrk="0" hangingPunct="1">
      <a:defRPr sz="1626" kern="1200">
        <a:solidFill>
          <a:schemeClr val="tx1"/>
        </a:solidFill>
        <a:latin typeface="+mn-lt"/>
        <a:ea typeface="+mn-ea"/>
        <a:cs typeface="+mn-cs"/>
      </a:defRPr>
    </a:lvl7pPr>
    <a:lvl8pPr marL="4336124" algn="l" defTabSz="1238892" rtl="0" eaLnBrk="1" latinLnBrk="0" hangingPunct="1">
      <a:defRPr sz="1626" kern="1200">
        <a:solidFill>
          <a:schemeClr val="tx1"/>
        </a:solidFill>
        <a:latin typeface="+mn-lt"/>
        <a:ea typeface="+mn-ea"/>
        <a:cs typeface="+mn-cs"/>
      </a:defRPr>
    </a:lvl8pPr>
    <a:lvl9pPr marL="4955572" algn="l" defTabSz="1238892" rtl="0" eaLnBrk="1" latinLnBrk="0" hangingPunct="1">
      <a:defRPr sz="162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B. </a:t>
            </a:r>
          </a:p>
          <a:p>
            <a:r>
              <a:rPr lang="en-GB" dirty="0"/>
              <a:t>A is PAI (</a:t>
            </a:r>
            <a:r>
              <a:rPr lang="en-GB" dirty="0" err="1"/>
              <a:t>torlon</a:t>
            </a:r>
            <a:r>
              <a:rPr lang="en-GB" dirty="0"/>
              <a:t>)</a:t>
            </a:r>
          </a:p>
          <a:p>
            <a:r>
              <a:rPr lang="en-GB" dirty="0"/>
              <a:t>B is PEEK</a:t>
            </a:r>
          </a:p>
          <a:p>
            <a:r>
              <a:rPr lang="en-GB" dirty="0"/>
              <a:t>C is PEI (</a:t>
            </a:r>
            <a:r>
              <a:rPr lang="en-GB" dirty="0" err="1"/>
              <a:t>ultem</a:t>
            </a:r>
            <a:r>
              <a:rPr lang="en-GB" dirty="0"/>
              <a:t>)</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1</a:t>
            </a:fld>
            <a:endParaRPr lang="nl-NL"/>
          </a:p>
        </p:txBody>
      </p:sp>
    </p:spTree>
    <p:extLst>
      <p:ext uri="{BB962C8B-B14F-4D97-AF65-F5344CB8AC3E}">
        <p14:creationId xmlns:p14="http://schemas.microsoft.com/office/powerpoint/2010/main" val="225778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C</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2</a:t>
            </a:fld>
            <a:endParaRPr lang="nl-NL"/>
          </a:p>
        </p:txBody>
      </p:sp>
    </p:spTree>
    <p:extLst>
      <p:ext uri="{BB962C8B-B14F-4D97-AF65-F5344CB8AC3E}">
        <p14:creationId xmlns:p14="http://schemas.microsoft.com/office/powerpoint/2010/main" val="410469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A</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3</a:t>
            </a:fld>
            <a:endParaRPr lang="nl-NL"/>
          </a:p>
        </p:txBody>
      </p:sp>
    </p:spTree>
    <p:extLst>
      <p:ext uri="{BB962C8B-B14F-4D97-AF65-F5344CB8AC3E}">
        <p14:creationId xmlns:p14="http://schemas.microsoft.com/office/powerpoint/2010/main" val="313455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C</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4</a:t>
            </a:fld>
            <a:endParaRPr lang="nl-NL"/>
          </a:p>
        </p:txBody>
      </p:sp>
    </p:spTree>
    <p:extLst>
      <p:ext uri="{BB962C8B-B14F-4D97-AF65-F5344CB8AC3E}">
        <p14:creationId xmlns:p14="http://schemas.microsoft.com/office/powerpoint/2010/main" val="330786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6</a:t>
            </a:fld>
            <a:endParaRPr lang="nl-NL"/>
          </a:p>
        </p:txBody>
      </p:sp>
    </p:spTree>
    <p:extLst>
      <p:ext uri="{BB962C8B-B14F-4D97-AF65-F5344CB8AC3E}">
        <p14:creationId xmlns:p14="http://schemas.microsoft.com/office/powerpoint/2010/main" val="244077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B </a:t>
            </a:r>
            <a:r>
              <a:rPr lang="en-GB" dirty="0" err="1"/>
              <a:t>staat</a:t>
            </a:r>
            <a:r>
              <a:rPr lang="en-GB" dirty="0"/>
              <a:t> (</a:t>
            </a:r>
            <a:r>
              <a:rPr lang="en-GB" dirty="0" err="1"/>
              <a:t>i</a:t>
            </a:r>
            <a:r>
              <a:rPr lang="en-GB" dirty="0"/>
              <a:t> = 6) , </a:t>
            </a:r>
            <a:r>
              <a:rPr lang="en-GB" dirty="0" err="1"/>
              <a:t>een</a:t>
            </a:r>
            <a:r>
              <a:rPr lang="en-GB" dirty="0"/>
              <a:t> </a:t>
            </a:r>
            <a:r>
              <a:rPr lang="en-GB" dirty="0" err="1"/>
              <a:t>toekenning</a:t>
            </a:r>
            <a:r>
              <a:rPr lang="en-GB" dirty="0"/>
              <a:t>, </a:t>
            </a:r>
            <a:r>
              <a:rPr lang="en-GB" dirty="0" err="1"/>
              <a:t>geen</a:t>
            </a:r>
            <a:r>
              <a:rPr lang="en-GB" dirty="0"/>
              <a:t> </a:t>
            </a:r>
            <a:r>
              <a:rPr lang="en-GB" dirty="0" err="1"/>
              <a:t>vergelijking</a:t>
            </a:r>
            <a:endParaRPr lang="en-GB" dirty="0"/>
          </a:p>
          <a:p>
            <a:r>
              <a:rPr lang="en-GB" dirty="0"/>
              <a:t>Het </a:t>
            </a:r>
            <a:r>
              <a:rPr lang="en-GB" dirty="0" err="1"/>
              <a:t>juiste</a:t>
            </a:r>
            <a:r>
              <a:rPr lang="en-GB" dirty="0"/>
              <a:t> </a:t>
            </a:r>
            <a:r>
              <a:rPr lang="en-GB" dirty="0" err="1"/>
              <a:t>antwoord</a:t>
            </a:r>
            <a:r>
              <a:rPr lang="en-GB" dirty="0"/>
              <a:t> is C</a:t>
            </a:r>
          </a:p>
        </p:txBody>
      </p:sp>
      <p:sp>
        <p:nvSpPr>
          <p:cNvPr id="4" name="Slide Number Placeholder 3"/>
          <p:cNvSpPr>
            <a:spLocks noGrp="1"/>
          </p:cNvSpPr>
          <p:nvPr>
            <p:ph type="sldNum" sz="quarter" idx="5"/>
          </p:nvPr>
        </p:nvSpPr>
        <p:spPr/>
        <p:txBody>
          <a:bodyPr/>
          <a:lstStyle/>
          <a:p>
            <a:fld id="{A779D03C-B8C8-4E0C-A422-9B3AA1AAF521}" type="slidenum">
              <a:rPr lang="nl-NL" smtClean="0"/>
              <a:t>7</a:t>
            </a:fld>
            <a:endParaRPr lang="nl-NL"/>
          </a:p>
        </p:txBody>
      </p:sp>
    </p:spTree>
    <p:extLst>
      <p:ext uri="{BB962C8B-B14F-4D97-AF65-F5344CB8AC3E}">
        <p14:creationId xmlns:p14="http://schemas.microsoft.com/office/powerpoint/2010/main" val="25960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en-US"/>
              <a:t>Click to edit Master title style</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96F5E1-CA62-4EA1-A534-80A7E643425C}" type="datetime1">
              <a:rPr lang="nl-NL" smtClean="0"/>
              <a:t>25-8-2021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293136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C6B5B2-1D16-4532-84BA-A08CB1A02F22}" type="datetime1">
              <a:rPr lang="nl-NL" smtClean="0"/>
              <a:t>25-8-2021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90681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688432-5A79-44B8-9E88-5FFB38554F61}" type="datetime1">
              <a:rPr lang="nl-NL" smtClean="0"/>
              <a:t>25-8-2021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245085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435C311-CC3E-448F-9570-23530E285A4C}" type="datetime1">
              <a:rPr lang="nl-NL" smtClean="0"/>
              <a:t>25-8-2021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09771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en-US"/>
              <a:t>Click to edit Master title style</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1BEC59-5FFD-44FE-91FE-BACB0149905E}" type="datetime1">
              <a:rPr lang="nl-NL" smtClean="0"/>
              <a:t>25-8-2021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83153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6CCA9-E95C-488D-B412-9B493866D1C0}" type="datetime1">
              <a:rPr lang="nl-NL" smtClean="0"/>
              <a:t>25-8-2021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86665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4" name="Content Placeholder 3"/>
          <p:cNvSpPr>
            <a:spLocks noGrp="1"/>
          </p:cNvSpPr>
          <p:nvPr>
            <p:ph sz="half" idx="2"/>
          </p:nvPr>
        </p:nvSpPr>
        <p:spPr>
          <a:xfrm>
            <a:off x="1041426" y="3905482"/>
            <a:ext cx="6396193" cy="574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6" name="Content Placeholder 5"/>
          <p:cNvSpPr>
            <a:spLocks noGrp="1"/>
          </p:cNvSpPr>
          <p:nvPr>
            <p:ph sz="quarter" idx="4"/>
          </p:nvPr>
        </p:nvSpPr>
        <p:spPr>
          <a:xfrm>
            <a:off x="7654172" y="3905482"/>
            <a:ext cx="6427693" cy="574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122DA6-A2E7-4FE2-B4A4-A96403879B1B}" type="datetime1">
              <a:rPr lang="nl-NL" smtClean="0"/>
              <a:t>25-8-2021</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66919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40A4E3-BD8B-4434-B674-535ABC3F524F}" type="datetime1">
              <a:rPr lang="nl-NL" smtClean="0"/>
              <a:t>25-8-2021</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385371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412FF-E02B-4CDC-AA33-F6049CA07A6F}" type="datetime1">
              <a:rPr lang="nl-NL" smtClean="0"/>
              <a:t>25-8-2021</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lvl1pPr>
              <a:defRPr sz="3600"/>
            </a:lvl1pPr>
          </a:lstStyle>
          <a:p>
            <a:fld id="{C406AFBC-105F-4ADB-BCDB-559592FFA1EA}" type="slidenum">
              <a:rPr lang="nl-NL" smtClean="0"/>
              <a:pPr/>
              <a:t>‹#›</a:t>
            </a:fld>
            <a:endParaRPr lang="nl-NL"/>
          </a:p>
        </p:txBody>
      </p:sp>
    </p:spTree>
    <p:extLst>
      <p:ext uri="{BB962C8B-B14F-4D97-AF65-F5344CB8AC3E}">
        <p14:creationId xmlns:p14="http://schemas.microsoft.com/office/powerpoint/2010/main" val="333447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FD37C92C-B567-498D-9BCF-40C1CDB51EFF}" type="datetime1">
              <a:rPr lang="nl-NL" smtClean="0"/>
              <a:t>25-8-2021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402034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5A1BD3C8-A9B5-4E09-8359-1A588CBB5C1B}" type="datetime1">
              <a:rPr lang="nl-NL" smtClean="0"/>
              <a:t>25-8-2021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95958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6C6A61A-944A-4917-9144-E65DCFF29416}"/>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0" y="-1"/>
            <a:ext cx="15109445" cy="10691813"/>
          </a:xfrm>
          <a:prstGeom prst="rect">
            <a:avLst/>
          </a:prstGeom>
        </p:spPr>
      </p:pic>
      <p:sp>
        <p:nvSpPr>
          <p:cNvPr id="2" name="Title Placeholder 1"/>
          <p:cNvSpPr>
            <a:spLocks noGrp="1"/>
          </p:cNvSpPr>
          <p:nvPr>
            <p:ph type="title"/>
          </p:nvPr>
        </p:nvSpPr>
        <p:spPr>
          <a:xfrm>
            <a:off x="1034502" y="-2632781"/>
            <a:ext cx="13040439" cy="20665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39456" y="1432800"/>
            <a:ext cx="13040439" cy="81972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1AFA58C3-4C3E-4AB3-8119-B7B9850797F9}" type="datetime1">
              <a:rPr lang="nl-NL" smtClean="0"/>
              <a:t>25-8-2021</a:t>
            </a:fld>
            <a:endParaRPr lang="nl-NL"/>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nl-NL"/>
          </a:p>
        </p:txBody>
      </p:sp>
      <p:sp>
        <p:nvSpPr>
          <p:cNvPr id="14" name="Oval 13">
            <a:extLst>
              <a:ext uri="{FF2B5EF4-FFF2-40B4-BE49-F238E27FC236}">
                <a16:creationId xmlns:a16="http://schemas.microsoft.com/office/drawing/2014/main" id="{E3646993-0663-42FD-A543-46DAFA784FEB}"/>
              </a:ext>
            </a:extLst>
          </p:cNvPr>
          <p:cNvSpPr/>
          <p:nvPr userDrawn="1"/>
        </p:nvSpPr>
        <p:spPr>
          <a:xfrm>
            <a:off x="7199675" y="356399"/>
            <a:ext cx="720000" cy="72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Slide Number Placeholder 5"/>
          <p:cNvSpPr>
            <a:spLocks noGrp="1"/>
          </p:cNvSpPr>
          <p:nvPr>
            <p:ph type="sldNum" sz="quarter" idx="4"/>
          </p:nvPr>
        </p:nvSpPr>
        <p:spPr>
          <a:xfrm>
            <a:off x="5853795" y="431779"/>
            <a:ext cx="3401854" cy="569240"/>
          </a:xfrm>
          <a:prstGeom prst="rect">
            <a:avLst/>
          </a:prstGeom>
        </p:spPr>
        <p:txBody>
          <a:bodyPr vert="horz" lIns="91440" tIns="45720" rIns="91440" bIns="45720" rtlCol="0" anchor="ctr"/>
          <a:lstStyle>
            <a:lvl1pPr algn="ctr">
              <a:defRPr sz="2400">
                <a:solidFill>
                  <a:schemeClr val="bg1"/>
                </a:solidFill>
                <a:latin typeface="Noway Bold" panose="02000806000000020004" pitchFamily="50" charset="0"/>
              </a:defRPr>
            </a:lvl1pPr>
          </a:lstStyle>
          <a:p>
            <a:fld id="{C406AFBC-105F-4ADB-BCDB-559592FFA1EA}" type="slidenum">
              <a:rPr lang="nl-NL" smtClean="0"/>
              <a:pPr/>
              <a:t>‹#›</a:t>
            </a:fld>
            <a:endParaRPr lang="nl-NL"/>
          </a:p>
        </p:txBody>
      </p:sp>
    </p:spTree>
    <p:extLst>
      <p:ext uri="{BB962C8B-B14F-4D97-AF65-F5344CB8AC3E}">
        <p14:creationId xmlns:p14="http://schemas.microsoft.com/office/powerpoint/2010/main" val="12352593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1425550"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0" indent="0" algn="ctr" defTabSz="1425550" rtl="0" eaLnBrk="1" latinLnBrk="0" hangingPunct="1">
        <a:lnSpc>
          <a:spcPct val="90000"/>
        </a:lnSpc>
        <a:spcBef>
          <a:spcPts val="1559"/>
        </a:spcBef>
        <a:buFont typeface="Arial" panose="020B0604020202020204" pitchFamily="34" charset="0"/>
        <a:buNone/>
        <a:defRPr sz="4365" kern="1200">
          <a:solidFill>
            <a:schemeClr val="tx1"/>
          </a:solidFill>
          <a:latin typeface="Noway Bold" panose="02000806000000020004" pitchFamily="50" charset="0"/>
          <a:ea typeface="+mn-ea"/>
          <a:cs typeface="+mn-cs"/>
        </a:defRPr>
      </a:lvl1pPr>
      <a:lvl2pPr marL="1069162" indent="-356387" algn="ctr"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Noway Bold" panose="02000806000000020004" pitchFamily="50" charset="0"/>
          <a:ea typeface="+mn-ea"/>
          <a:cs typeface="+mn-cs"/>
        </a:defRPr>
      </a:lvl2pPr>
      <a:lvl3pPr marL="1781937" indent="-356387" algn="ctr"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Noway Bold" panose="02000806000000020004" pitchFamily="50" charset="0"/>
          <a:ea typeface="+mn-ea"/>
          <a:cs typeface="+mn-cs"/>
        </a:defRPr>
      </a:lvl3pPr>
      <a:lvl4pPr marL="2494712"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4pPr>
      <a:lvl5pPr marL="3207487"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p:bodyStyle>
    <p:otherStyle>
      <a:defPPr>
        <a:defRPr lang="en-US"/>
      </a:defPPr>
      <a:lvl1pPr marL="0" algn="l" defTabSz="1425550" rtl="0" eaLnBrk="1" latinLnBrk="0" hangingPunct="1">
        <a:defRPr sz="2806" kern="1200">
          <a:solidFill>
            <a:schemeClr val="tx1"/>
          </a:solidFill>
          <a:latin typeface="+mn-lt"/>
          <a:ea typeface="+mn-ea"/>
          <a:cs typeface="+mn-cs"/>
        </a:defRPr>
      </a:lvl1pPr>
      <a:lvl2pPr marL="712775" algn="l" defTabSz="1425550" rtl="0" eaLnBrk="1" latinLnBrk="0" hangingPunct="1">
        <a:defRPr sz="2806" kern="1200">
          <a:solidFill>
            <a:schemeClr val="tx1"/>
          </a:solidFill>
          <a:latin typeface="+mn-lt"/>
          <a:ea typeface="+mn-ea"/>
          <a:cs typeface="+mn-cs"/>
        </a:defRPr>
      </a:lvl2pPr>
      <a:lvl3pPr marL="1425550" algn="l" defTabSz="1425550" rtl="0" eaLnBrk="1" latinLnBrk="0" hangingPunct="1">
        <a:defRPr sz="2806" kern="1200">
          <a:solidFill>
            <a:schemeClr val="tx1"/>
          </a:solidFill>
          <a:latin typeface="+mn-lt"/>
          <a:ea typeface="+mn-ea"/>
          <a:cs typeface="+mn-cs"/>
        </a:defRPr>
      </a:lvl3pPr>
      <a:lvl4pPr marL="2138324" algn="l" defTabSz="1425550" rtl="0" eaLnBrk="1" latinLnBrk="0" hangingPunct="1">
        <a:defRPr sz="2806" kern="1200">
          <a:solidFill>
            <a:schemeClr val="tx1"/>
          </a:solidFill>
          <a:latin typeface="+mn-lt"/>
          <a:ea typeface="+mn-ea"/>
          <a:cs typeface="+mn-cs"/>
        </a:defRPr>
      </a:lvl4pPr>
      <a:lvl5pPr marL="2851099" algn="l" defTabSz="1425550" rtl="0" eaLnBrk="1" latinLnBrk="0" hangingPunct="1">
        <a:defRPr sz="2806" kern="1200">
          <a:solidFill>
            <a:schemeClr val="tx1"/>
          </a:solidFill>
          <a:latin typeface="+mn-lt"/>
          <a:ea typeface="+mn-ea"/>
          <a:cs typeface="+mn-cs"/>
        </a:defRPr>
      </a:lvl5pPr>
      <a:lvl6pPr marL="3563874" algn="l" defTabSz="1425550" rtl="0" eaLnBrk="1" latinLnBrk="0" hangingPunct="1">
        <a:defRPr sz="2806" kern="1200">
          <a:solidFill>
            <a:schemeClr val="tx1"/>
          </a:solidFill>
          <a:latin typeface="+mn-lt"/>
          <a:ea typeface="+mn-ea"/>
          <a:cs typeface="+mn-cs"/>
        </a:defRPr>
      </a:lvl6pPr>
      <a:lvl7pPr marL="4276649" algn="l" defTabSz="1425550" rtl="0" eaLnBrk="1" latinLnBrk="0" hangingPunct="1">
        <a:defRPr sz="2806" kern="1200">
          <a:solidFill>
            <a:schemeClr val="tx1"/>
          </a:solidFill>
          <a:latin typeface="+mn-lt"/>
          <a:ea typeface="+mn-ea"/>
          <a:cs typeface="+mn-cs"/>
        </a:defRPr>
      </a:lvl7pPr>
      <a:lvl8pPr marL="4989424" algn="l" defTabSz="1425550" rtl="0" eaLnBrk="1" latinLnBrk="0" hangingPunct="1">
        <a:defRPr sz="2806" kern="1200">
          <a:solidFill>
            <a:schemeClr val="tx1"/>
          </a:solidFill>
          <a:latin typeface="+mn-lt"/>
          <a:ea typeface="+mn-ea"/>
          <a:cs typeface="+mn-cs"/>
        </a:defRPr>
      </a:lvl8pPr>
      <a:lvl9pPr marL="5702198" algn="l" defTabSz="1425550" rtl="0" eaLnBrk="1" latinLnBrk="0" hangingPunct="1">
        <a:defRPr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chemical structural formula of polyetheretherketone (PEEK). PEEK is...  | Download Scientific Diagram">
            <a:extLst>
              <a:ext uri="{FF2B5EF4-FFF2-40B4-BE49-F238E27FC236}">
                <a16:creationId xmlns:a16="http://schemas.microsoft.com/office/drawing/2014/main" id="{59C3BCF8-079E-4440-965F-FA68B40CB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763" y="7746066"/>
            <a:ext cx="3807056" cy="170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64DBAE60-8ABD-4B8B-893C-4F03E1019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20" y="6113226"/>
            <a:ext cx="5361419" cy="152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776BC4BA-1AAD-4B95-9222-6C8FC821036B}"/>
              </a:ext>
            </a:extLst>
          </p:cNvPr>
          <p:cNvSpPr>
            <a:spLocks noGrp="1"/>
          </p:cNvSpPr>
          <p:nvPr>
            <p:ph type="title"/>
          </p:nvPr>
        </p:nvSpPr>
        <p:spPr/>
        <p:txBody>
          <a:bodyPr/>
          <a:lstStyle/>
          <a:p>
            <a:endParaRPr lang="nl-NL"/>
          </a:p>
        </p:txBody>
      </p:sp>
      <p:sp>
        <p:nvSpPr>
          <p:cNvPr id="9" name="Content Placeholder 8">
            <a:extLst>
              <a:ext uri="{FF2B5EF4-FFF2-40B4-BE49-F238E27FC236}">
                <a16:creationId xmlns:a16="http://schemas.microsoft.com/office/drawing/2014/main" id="{B2B891EF-D847-4BCC-B24C-BD347C32EF67}"/>
              </a:ext>
            </a:extLst>
          </p:cNvPr>
          <p:cNvSpPr>
            <a:spLocks noGrp="1"/>
          </p:cNvSpPr>
          <p:nvPr>
            <p:ph idx="1"/>
          </p:nvPr>
        </p:nvSpPr>
        <p:spPr>
          <a:xfrm>
            <a:off x="1039456" y="1432800"/>
            <a:ext cx="13040439" cy="8197258"/>
          </a:xfrm>
        </p:spPr>
        <p:txBody>
          <a:bodyPr/>
          <a:lstStyle/>
          <a:p>
            <a:r>
              <a:rPr lang="nl-NL" dirty="0"/>
              <a:t>In je tijd bij Bond heb je heel veel geleerd over high performance polymeren. Om te controleren of je wel goed hebt opgelet willen we graag weten wat de chemische formule van PEEK is</a:t>
            </a:r>
          </a:p>
          <a:p>
            <a:endParaRPr lang="nl-NL" dirty="0"/>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1</a:t>
            </a:fld>
            <a:endParaRPr lang="nl-NL"/>
          </a:p>
        </p:txBody>
      </p:sp>
      <p:pic>
        <p:nvPicPr>
          <p:cNvPr id="1028" name="Picture 6">
            <a:extLst>
              <a:ext uri="{FF2B5EF4-FFF2-40B4-BE49-F238E27FC236}">
                <a16:creationId xmlns:a16="http://schemas.microsoft.com/office/drawing/2014/main" id="{FE91F8C3-CD92-42B0-857C-24C2D6220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7779" y="5794330"/>
            <a:ext cx="3600953" cy="108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12FC32F-05DF-4923-814D-0419750D1B2C}"/>
              </a:ext>
            </a:extLst>
          </p:cNvPr>
          <p:cNvSpPr txBox="1"/>
          <p:nvPr/>
        </p:nvSpPr>
        <p:spPr>
          <a:xfrm>
            <a:off x="3942147" y="4114235"/>
            <a:ext cx="7225148" cy="923330"/>
          </a:xfrm>
          <a:prstGeom prst="rect">
            <a:avLst/>
          </a:prstGeom>
          <a:noFill/>
        </p:spPr>
        <p:txBody>
          <a:bodyPr wrap="square" rtlCol="0">
            <a:spAutoFit/>
          </a:bodyPr>
          <a:lstStyle/>
          <a:p>
            <a:pPr algn="ctr"/>
            <a:r>
              <a:rPr lang="nl-NL" sz="1800" dirty="0">
                <a:latin typeface="Noway Light" panose="02000506000000020004" pitchFamily="50" charset="0"/>
              </a:rPr>
              <a:t>plaats het flesje op het cirkeltje bij het goede antwoord</a:t>
            </a:r>
          </a:p>
          <a:p>
            <a:pPr algn="ctr"/>
            <a:endParaRPr lang="nl-NL" sz="1800" dirty="0">
              <a:latin typeface="Noway Light" panose="02000506000000020004" pitchFamily="50" charset="0"/>
            </a:endParaRPr>
          </a:p>
          <a:p>
            <a:pPr algn="ctr"/>
            <a:r>
              <a:rPr lang="nl-NL" dirty="0">
                <a:latin typeface="Noway Light" panose="02000506000000020004" pitchFamily="50" charset="0"/>
              </a:rPr>
              <a:t>de radar bepaalt of het antwoord goed is</a:t>
            </a:r>
            <a:endParaRPr lang="nl-NL" sz="1800" dirty="0">
              <a:latin typeface="Noway Light" panose="02000506000000020004" pitchFamily="50" charset="0"/>
            </a:endParaRPr>
          </a:p>
        </p:txBody>
      </p:sp>
      <p:sp>
        <p:nvSpPr>
          <p:cNvPr id="10" name="TextBox 9">
            <a:extLst>
              <a:ext uri="{FF2B5EF4-FFF2-40B4-BE49-F238E27FC236}">
                <a16:creationId xmlns:a16="http://schemas.microsoft.com/office/drawing/2014/main" id="{B92EE762-AA63-4C82-9000-E16AEB467004}"/>
              </a:ext>
            </a:extLst>
          </p:cNvPr>
          <p:cNvSpPr txBox="1"/>
          <p:nvPr/>
        </p:nvSpPr>
        <p:spPr>
          <a:xfrm>
            <a:off x="11993881" y="9868300"/>
            <a:ext cx="2895599" cy="646331"/>
          </a:xfrm>
          <a:prstGeom prst="rect">
            <a:avLst/>
          </a:prstGeom>
          <a:noFill/>
        </p:spPr>
        <p:txBody>
          <a:bodyPr wrap="square" rtlCol="0">
            <a:spAutoFit/>
          </a:bodyPr>
          <a:lstStyle/>
          <a:p>
            <a:r>
              <a:rPr lang="nl-NL" sz="1800" b="1" dirty="0">
                <a:latin typeface="Noway Regular" panose="02000506000000020004" pitchFamily="50" charset="0"/>
              </a:rPr>
              <a:t>Huiskamervraag:</a:t>
            </a:r>
          </a:p>
          <a:p>
            <a:r>
              <a:rPr lang="nl-NL" dirty="0">
                <a:latin typeface="Noway Light" panose="02000506000000020004" pitchFamily="50" charset="0"/>
              </a:rPr>
              <a:t>Hoe heten die andere twee?</a:t>
            </a:r>
            <a:endParaRPr lang="nl-NL" sz="1800" dirty="0">
              <a:latin typeface="Noway Light" panose="02000506000000020004" pitchFamily="50" charset="0"/>
            </a:endParaRPr>
          </a:p>
        </p:txBody>
      </p:sp>
    </p:spTree>
    <p:extLst>
      <p:ext uri="{BB962C8B-B14F-4D97-AF65-F5344CB8AC3E}">
        <p14:creationId xmlns:p14="http://schemas.microsoft.com/office/powerpoint/2010/main" val="95312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73DFC2-6523-44F4-82BF-292CBFA5B564}"/>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1039456" y="1432800"/>
            <a:ext cx="13040439" cy="8197258"/>
          </a:xfrm>
        </p:spPr>
        <p:txBody>
          <a:bodyPr/>
          <a:lstStyle/>
          <a:p>
            <a:r>
              <a:rPr lang="nl-NL" dirty="0"/>
              <a:t>Bij Thales is het belangrijk om op de </a:t>
            </a:r>
            <a:r>
              <a:rPr lang="nl-NL" dirty="0" err="1"/>
              <a:t>cost</a:t>
            </a:r>
            <a:r>
              <a:rPr lang="nl-NL" dirty="0"/>
              <a:t> of </a:t>
            </a:r>
            <a:r>
              <a:rPr lang="nl-NL" dirty="0" err="1"/>
              <a:t>goods</a:t>
            </a:r>
            <a:r>
              <a:rPr lang="nl-NL" dirty="0"/>
              <a:t> van de producten te letten. Wat denk je dat de behuizing van deze radar ongeveer moet kosten?</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2</a:t>
            </a:fld>
            <a:endParaRPr lang="nl-NL"/>
          </a:p>
        </p:txBody>
      </p:sp>
      <p:sp>
        <p:nvSpPr>
          <p:cNvPr id="2" name="TextBox 1">
            <a:extLst>
              <a:ext uri="{FF2B5EF4-FFF2-40B4-BE49-F238E27FC236}">
                <a16:creationId xmlns:a16="http://schemas.microsoft.com/office/drawing/2014/main" id="{416B70D9-F1C5-47FB-BEC4-C6D82F3927A5}"/>
              </a:ext>
            </a:extLst>
          </p:cNvPr>
          <p:cNvSpPr txBox="1"/>
          <p:nvPr/>
        </p:nvSpPr>
        <p:spPr>
          <a:xfrm>
            <a:off x="571500" y="5905500"/>
            <a:ext cx="1225015" cy="646331"/>
          </a:xfrm>
          <a:prstGeom prst="rect">
            <a:avLst/>
          </a:prstGeom>
          <a:noFill/>
        </p:spPr>
        <p:txBody>
          <a:bodyPr wrap="none" rtlCol="0">
            <a:spAutoFit/>
          </a:bodyPr>
          <a:lstStyle/>
          <a:p>
            <a:r>
              <a:rPr lang="en-GB" sz="3600" dirty="0"/>
              <a:t>€ 871</a:t>
            </a:r>
            <a:endParaRPr lang="nl-NL" sz="3600" dirty="0"/>
          </a:p>
        </p:txBody>
      </p:sp>
      <p:sp>
        <p:nvSpPr>
          <p:cNvPr id="9" name="TextBox 8">
            <a:extLst>
              <a:ext uri="{FF2B5EF4-FFF2-40B4-BE49-F238E27FC236}">
                <a16:creationId xmlns:a16="http://schemas.microsoft.com/office/drawing/2014/main" id="{2CB0C854-DA53-4985-8182-2B6C0C086F41}"/>
              </a:ext>
            </a:extLst>
          </p:cNvPr>
          <p:cNvSpPr txBox="1"/>
          <p:nvPr/>
        </p:nvSpPr>
        <p:spPr>
          <a:xfrm>
            <a:off x="13146734" y="5905499"/>
            <a:ext cx="1225015" cy="646331"/>
          </a:xfrm>
          <a:prstGeom prst="rect">
            <a:avLst/>
          </a:prstGeom>
          <a:noFill/>
        </p:spPr>
        <p:txBody>
          <a:bodyPr wrap="none" rtlCol="0">
            <a:spAutoFit/>
          </a:bodyPr>
          <a:lstStyle/>
          <a:p>
            <a:r>
              <a:rPr lang="en-GB" sz="3600" dirty="0"/>
              <a:t>€ 500</a:t>
            </a:r>
            <a:endParaRPr lang="nl-NL" sz="3600" dirty="0"/>
          </a:p>
        </p:txBody>
      </p:sp>
      <p:sp>
        <p:nvSpPr>
          <p:cNvPr id="10" name="TextBox 9">
            <a:extLst>
              <a:ext uri="{FF2B5EF4-FFF2-40B4-BE49-F238E27FC236}">
                <a16:creationId xmlns:a16="http://schemas.microsoft.com/office/drawing/2014/main" id="{61811413-C5DD-4747-B440-BF285827E501}"/>
              </a:ext>
            </a:extLst>
          </p:cNvPr>
          <p:cNvSpPr txBox="1"/>
          <p:nvPr/>
        </p:nvSpPr>
        <p:spPr>
          <a:xfrm>
            <a:off x="6701763" y="7696200"/>
            <a:ext cx="1459054" cy="646331"/>
          </a:xfrm>
          <a:prstGeom prst="rect">
            <a:avLst/>
          </a:prstGeom>
          <a:noFill/>
        </p:spPr>
        <p:txBody>
          <a:bodyPr wrap="none" rtlCol="0">
            <a:spAutoFit/>
          </a:bodyPr>
          <a:lstStyle/>
          <a:p>
            <a:r>
              <a:rPr lang="en-GB" sz="3600" dirty="0"/>
              <a:t>€ 3200</a:t>
            </a:r>
            <a:endParaRPr lang="nl-NL" sz="3600" dirty="0"/>
          </a:p>
        </p:txBody>
      </p:sp>
      <p:pic>
        <p:nvPicPr>
          <p:cNvPr id="13" name="Picture 12" descr="Diagram, engineering drawing&#10;&#10;Description automatically generated">
            <a:extLst>
              <a:ext uri="{FF2B5EF4-FFF2-40B4-BE49-F238E27FC236}">
                <a16:creationId xmlns:a16="http://schemas.microsoft.com/office/drawing/2014/main" id="{330B6881-8509-4D4A-9F5E-9BB16D5278D7}"/>
              </a:ext>
            </a:extLst>
          </p:cNvPr>
          <p:cNvPicPr>
            <a:picLocks noChangeAspect="1"/>
          </p:cNvPicPr>
          <p:nvPr/>
        </p:nvPicPr>
        <p:blipFill>
          <a:blip r:embed="rId3"/>
          <a:stretch>
            <a:fillRect/>
          </a:stretch>
        </p:blipFill>
        <p:spPr>
          <a:xfrm>
            <a:off x="1368361" y="5905499"/>
            <a:ext cx="4484752" cy="4123849"/>
          </a:xfrm>
          <a:prstGeom prst="rect">
            <a:avLst/>
          </a:prstGeom>
        </p:spPr>
      </p:pic>
    </p:spTree>
    <p:extLst>
      <p:ext uri="{BB962C8B-B14F-4D97-AF65-F5344CB8AC3E}">
        <p14:creationId xmlns:p14="http://schemas.microsoft.com/office/powerpoint/2010/main" val="3593092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237673" y="431779"/>
            <a:ext cx="6781800" cy="1761508"/>
          </a:xfrm>
        </p:spPr>
        <p:txBody>
          <a:bodyPr>
            <a:spAutoFit/>
          </a:bodyPr>
          <a:lstStyle/>
          <a:p>
            <a:r>
              <a:rPr lang="nl-NL" dirty="0"/>
              <a:t>Gezondheid is een van de belangrijkste dingen in het leven.</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3</a:t>
            </a:fld>
            <a:endParaRPr lang="nl-NL"/>
          </a:p>
        </p:txBody>
      </p:sp>
      <p:sp>
        <p:nvSpPr>
          <p:cNvPr id="17" name="Content Placeholder 2">
            <a:extLst>
              <a:ext uri="{FF2B5EF4-FFF2-40B4-BE49-F238E27FC236}">
                <a16:creationId xmlns:a16="http://schemas.microsoft.com/office/drawing/2014/main" id="{2EDA7526-02BE-4DE6-B806-2732C4689C5B}"/>
              </a:ext>
            </a:extLst>
          </p:cNvPr>
          <p:cNvSpPr txBox="1">
            <a:spLocks/>
          </p:cNvSpPr>
          <p:nvPr/>
        </p:nvSpPr>
        <p:spPr>
          <a:xfrm>
            <a:off x="8185151" y="431779"/>
            <a:ext cx="6781800" cy="1207510"/>
          </a:xfrm>
          <a:prstGeom prst="rect">
            <a:avLst/>
          </a:prstGeom>
        </p:spPr>
        <p:txBody>
          <a:bodyPr vert="horz" lIns="91440" tIns="45720" rIns="91440" bIns="45720" rtlCol="0">
            <a:spAutoFit/>
          </a:bodyPr>
          <a:lstStyle>
            <a:lvl1pPr marL="0" indent="0" algn="ctr" defTabSz="1425550" rtl="0" eaLnBrk="1" latinLnBrk="0" hangingPunct="1">
              <a:lnSpc>
                <a:spcPct val="90000"/>
              </a:lnSpc>
              <a:spcBef>
                <a:spcPts val="1559"/>
              </a:spcBef>
              <a:buFont typeface="Arial" panose="020B0604020202020204" pitchFamily="34" charset="0"/>
              <a:buNone/>
              <a:defRPr sz="4000" kern="1200">
                <a:solidFill>
                  <a:schemeClr val="tx1"/>
                </a:solidFill>
                <a:latin typeface="Noway Bold" panose="02000806000000020004" pitchFamily="50" charset="0"/>
                <a:ea typeface="+mn-ea"/>
                <a:cs typeface="+mn-cs"/>
              </a:defRPr>
            </a:lvl1pPr>
            <a:lvl2pPr marL="1069162" indent="-356387" algn="ctr"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Noway Bold" panose="02000806000000020004" pitchFamily="50" charset="0"/>
                <a:ea typeface="+mn-ea"/>
                <a:cs typeface="+mn-cs"/>
              </a:defRPr>
            </a:lvl2pPr>
            <a:lvl3pPr marL="1781937" indent="-356387" algn="ctr"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Noway Bold" panose="02000806000000020004" pitchFamily="50" charset="0"/>
                <a:ea typeface="+mn-ea"/>
                <a:cs typeface="+mn-cs"/>
              </a:defRPr>
            </a:lvl3pPr>
            <a:lvl4pPr marL="2494712"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4pPr>
            <a:lvl5pPr marL="3207487"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r>
              <a:rPr lang="nl-NL" dirty="0"/>
              <a:t>Wat is de gezondste manier om naar je werk te gaan?</a:t>
            </a:r>
          </a:p>
        </p:txBody>
      </p:sp>
      <p:grpSp>
        <p:nvGrpSpPr>
          <p:cNvPr id="2" name="Group 1">
            <a:extLst>
              <a:ext uri="{FF2B5EF4-FFF2-40B4-BE49-F238E27FC236}">
                <a16:creationId xmlns:a16="http://schemas.microsoft.com/office/drawing/2014/main" id="{16BD4322-82D9-4980-BFF0-EDD26FF1B875}"/>
              </a:ext>
            </a:extLst>
          </p:cNvPr>
          <p:cNvGrpSpPr/>
          <p:nvPr/>
        </p:nvGrpSpPr>
        <p:grpSpPr>
          <a:xfrm>
            <a:off x="318503" y="5501640"/>
            <a:ext cx="6196932" cy="4476827"/>
            <a:chOff x="318503" y="5501640"/>
            <a:chExt cx="6196932" cy="4476827"/>
          </a:xfrm>
        </p:grpSpPr>
        <p:pic>
          <p:nvPicPr>
            <p:cNvPr id="16" name="Picture 15" descr="A picture containing bicycle, building, outdoor, sidewalk&#10;&#10;Description automatically generated">
              <a:extLst>
                <a:ext uri="{FF2B5EF4-FFF2-40B4-BE49-F238E27FC236}">
                  <a16:creationId xmlns:a16="http://schemas.microsoft.com/office/drawing/2014/main" id="{7616D8DC-2318-4411-ABDE-0003B5C29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03" y="6243783"/>
              <a:ext cx="6196932" cy="3734684"/>
            </a:xfrm>
            <a:prstGeom prst="rect">
              <a:avLst/>
            </a:prstGeom>
          </p:spPr>
        </p:pic>
        <p:cxnSp>
          <p:nvCxnSpPr>
            <p:cNvPr id="18" name="Straight Connector 17">
              <a:extLst>
                <a:ext uri="{FF2B5EF4-FFF2-40B4-BE49-F238E27FC236}">
                  <a16:creationId xmlns:a16="http://schemas.microsoft.com/office/drawing/2014/main" id="{39751841-CFC5-4792-BCCE-47E33F5FAAF0}"/>
                </a:ext>
              </a:extLst>
            </p:cNvPr>
            <p:cNvCxnSpPr>
              <a:cxnSpLocks/>
            </p:cNvCxnSpPr>
            <p:nvPr/>
          </p:nvCxnSpPr>
          <p:spPr>
            <a:xfrm flipH="1" flipV="1">
              <a:off x="1661160" y="5501640"/>
              <a:ext cx="502920" cy="1066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C2676EB-3386-4D5F-A17F-17DECE05AEEB}"/>
              </a:ext>
            </a:extLst>
          </p:cNvPr>
          <p:cNvGrpSpPr/>
          <p:nvPr/>
        </p:nvGrpSpPr>
        <p:grpSpPr>
          <a:xfrm>
            <a:off x="5853795" y="1998988"/>
            <a:ext cx="5511446" cy="3982712"/>
            <a:chOff x="5853795" y="1998988"/>
            <a:chExt cx="5511446" cy="3982712"/>
          </a:xfrm>
        </p:grpSpPr>
        <p:pic>
          <p:nvPicPr>
            <p:cNvPr id="14" name="Picture 13" descr="A person riding a bicycle&#10;&#10;Description automatically generated with medium confidence">
              <a:extLst>
                <a:ext uri="{FF2B5EF4-FFF2-40B4-BE49-F238E27FC236}">
                  <a16:creationId xmlns:a16="http://schemas.microsoft.com/office/drawing/2014/main" id="{AF3C442E-25F1-48EF-8BFA-8BD82132E91B}"/>
                </a:ext>
              </a:extLst>
            </p:cNvPr>
            <p:cNvPicPr>
              <a:picLocks noChangeAspect="1"/>
            </p:cNvPicPr>
            <p:nvPr/>
          </p:nvPicPr>
          <p:blipFill>
            <a:blip r:embed="rId4"/>
            <a:stretch>
              <a:fillRect/>
            </a:stretch>
          </p:blipFill>
          <p:spPr>
            <a:xfrm>
              <a:off x="5853795" y="1998988"/>
              <a:ext cx="5511446" cy="3734684"/>
            </a:xfrm>
            <a:prstGeom prst="rect">
              <a:avLst/>
            </a:prstGeom>
          </p:spPr>
        </p:pic>
        <p:cxnSp>
          <p:nvCxnSpPr>
            <p:cNvPr id="21" name="Straight Connector 20">
              <a:extLst>
                <a:ext uri="{FF2B5EF4-FFF2-40B4-BE49-F238E27FC236}">
                  <a16:creationId xmlns:a16="http://schemas.microsoft.com/office/drawing/2014/main" id="{19445E1F-78F9-4402-8DFC-FC65A845AB14}"/>
                </a:ext>
              </a:extLst>
            </p:cNvPr>
            <p:cNvCxnSpPr>
              <a:cxnSpLocks/>
            </p:cNvCxnSpPr>
            <p:nvPr/>
          </p:nvCxnSpPr>
          <p:spPr>
            <a:xfrm flipV="1">
              <a:off x="7932420" y="5345906"/>
              <a:ext cx="343479" cy="63579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A7417D1-6A7A-40D3-8D2F-860350CF957B}"/>
              </a:ext>
            </a:extLst>
          </p:cNvPr>
          <p:cNvGrpSpPr/>
          <p:nvPr/>
        </p:nvGrpSpPr>
        <p:grpSpPr>
          <a:xfrm>
            <a:off x="9142737" y="5501640"/>
            <a:ext cx="5357816" cy="5102326"/>
            <a:chOff x="9142737" y="5501640"/>
            <a:chExt cx="5357816" cy="5102326"/>
          </a:xfrm>
        </p:grpSpPr>
        <p:pic>
          <p:nvPicPr>
            <p:cNvPr id="12" name="Picture 11" descr="A person riding a motorcycle with a child on the back&#10;&#10;Description automatically generated with low confidence">
              <a:extLst>
                <a:ext uri="{FF2B5EF4-FFF2-40B4-BE49-F238E27FC236}">
                  <a16:creationId xmlns:a16="http://schemas.microsoft.com/office/drawing/2014/main" id="{A75A2828-3AB1-47DB-8361-DD58FD1D9A13}"/>
                </a:ext>
              </a:extLst>
            </p:cNvPr>
            <p:cNvPicPr>
              <a:picLocks noChangeAspect="1"/>
            </p:cNvPicPr>
            <p:nvPr/>
          </p:nvPicPr>
          <p:blipFill>
            <a:blip r:embed="rId5"/>
            <a:stretch>
              <a:fillRect/>
            </a:stretch>
          </p:blipFill>
          <p:spPr>
            <a:xfrm>
              <a:off x="9142737" y="5981700"/>
              <a:ext cx="5357816" cy="4622266"/>
            </a:xfrm>
            <a:prstGeom prst="rect">
              <a:avLst/>
            </a:prstGeom>
          </p:spPr>
        </p:pic>
        <p:cxnSp>
          <p:nvCxnSpPr>
            <p:cNvPr id="25" name="Straight Connector 24">
              <a:extLst>
                <a:ext uri="{FF2B5EF4-FFF2-40B4-BE49-F238E27FC236}">
                  <a16:creationId xmlns:a16="http://schemas.microsoft.com/office/drawing/2014/main" id="{E66100CD-E7BD-46FE-8EDC-CEA44932867A}"/>
                </a:ext>
              </a:extLst>
            </p:cNvPr>
            <p:cNvCxnSpPr>
              <a:cxnSpLocks/>
            </p:cNvCxnSpPr>
            <p:nvPr/>
          </p:nvCxnSpPr>
          <p:spPr>
            <a:xfrm flipV="1">
              <a:off x="12847899" y="5501640"/>
              <a:ext cx="694481" cy="11769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943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506221" y="1432800"/>
            <a:ext cx="14097000" cy="1207510"/>
          </a:xfrm>
        </p:spPr>
        <p:txBody>
          <a:bodyPr wrap="square">
            <a:spAutoFit/>
          </a:bodyPr>
          <a:lstStyle/>
          <a:p>
            <a:r>
              <a:rPr lang="nl-NL" dirty="0"/>
              <a:t>Bij welk fietsrondje was jij verantwoordelijk voor de routeplanning?</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4</a:t>
            </a:fld>
            <a:endParaRPr lang="nl-NL"/>
          </a:p>
        </p:txBody>
      </p:sp>
      <p:pic>
        <p:nvPicPr>
          <p:cNvPr id="2050" name="Picture 12">
            <a:extLst>
              <a:ext uri="{FF2B5EF4-FFF2-40B4-BE49-F238E27FC236}">
                <a16:creationId xmlns:a16="http://schemas.microsoft.com/office/drawing/2014/main" id="{2D914503-3390-4E75-ABC3-D2B09D160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453" y="5017034"/>
            <a:ext cx="2528888" cy="267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1">
            <a:extLst>
              <a:ext uri="{FF2B5EF4-FFF2-40B4-BE49-F238E27FC236}">
                <a16:creationId xmlns:a16="http://schemas.microsoft.com/office/drawing/2014/main" id="{46B79749-F38A-4EB6-B546-95267292B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931" y="3270211"/>
            <a:ext cx="2592994" cy="236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ap&#10;&#10;Description automatically generated">
            <a:extLst>
              <a:ext uri="{FF2B5EF4-FFF2-40B4-BE49-F238E27FC236}">
                <a16:creationId xmlns:a16="http://schemas.microsoft.com/office/drawing/2014/main" id="{0D8B53A6-2344-4B96-8A88-184CF0FD315A}"/>
              </a:ext>
            </a:extLst>
          </p:cNvPr>
          <p:cNvPicPr>
            <a:picLocks noChangeAspect="1"/>
          </p:cNvPicPr>
          <p:nvPr/>
        </p:nvPicPr>
        <p:blipFill>
          <a:blip r:embed="rId5"/>
          <a:stretch>
            <a:fillRect/>
          </a:stretch>
        </p:blipFill>
        <p:spPr>
          <a:xfrm>
            <a:off x="506221" y="5992394"/>
            <a:ext cx="4565181" cy="4359827"/>
          </a:xfrm>
          <a:prstGeom prst="rect">
            <a:avLst/>
          </a:prstGeom>
        </p:spPr>
      </p:pic>
    </p:spTree>
    <p:extLst>
      <p:ext uri="{BB962C8B-B14F-4D97-AF65-F5344CB8AC3E}">
        <p14:creationId xmlns:p14="http://schemas.microsoft.com/office/powerpoint/2010/main" val="15057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3C953537-FA87-4339-9056-2D188A3A1C1A}"/>
              </a:ext>
            </a:extLst>
          </p:cNvPr>
          <p:cNvPicPr>
            <a:picLocks noChangeAspect="1"/>
          </p:cNvPicPr>
          <p:nvPr/>
        </p:nvPicPr>
        <p:blipFill>
          <a:blip r:embed="rId2"/>
          <a:stretch>
            <a:fillRect/>
          </a:stretch>
        </p:blipFill>
        <p:spPr>
          <a:xfrm>
            <a:off x="4877070" y="1259401"/>
            <a:ext cx="4938762" cy="4464869"/>
          </a:xfrm>
          <a:prstGeom prst="rect">
            <a:avLst/>
          </a:prstGeom>
        </p:spPr>
      </p:pic>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p:txBody>
          <a:bodyPr/>
          <a:lstStyle/>
          <a:p>
            <a:fld id="{C406AFBC-105F-4ADB-BCDB-559592FFA1EA}" type="slidenum">
              <a:rPr lang="nl-NL" smtClean="0"/>
              <a:t>5</a:t>
            </a:fld>
            <a:endParaRPr lang="nl-NL"/>
          </a:p>
        </p:txBody>
      </p:sp>
      <p:pic>
        <p:nvPicPr>
          <p:cNvPr id="13" name="Picture 12" descr="A person holding a phone&#10;&#10;Description automatically generated with low confidence">
            <a:extLst>
              <a:ext uri="{FF2B5EF4-FFF2-40B4-BE49-F238E27FC236}">
                <a16:creationId xmlns:a16="http://schemas.microsoft.com/office/drawing/2014/main" id="{81A18316-FDEB-43E3-BC83-F3AA1478BECE}"/>
              </a:ext>
            </a:extLst>
          </p:cNvPr>
          <p:cNvPicPr>
            <a:picLocks noChangeAspect="1"/>
          </p:cNvPicPr>
          <p:nvPr/>
        </p:nvPicPr>
        <p:blipFill>
          <a:blip r:embed="rId3"/>
          <a:stretch>
            <a:fillRect/>
          </a:stretch>
        </p:blipFill>
        <p:spPr>
          <a:xfrm>
            <a:off x="458367" y="5897880"/>
            <a:ext cx="5868607" cy="3870959"/>
          </a:xfrm>
          <a:prstGeom prst="rect">
            <a:avLst/>
          </a:prstGeom>
        </p:spPr>
      </p:pic>
      <p:pic>
        <p:nvPicPr>
          <p:cNvPr id="11" name="Picture 10" descr="A person sitting next to a washing machine&#10;&#10;Description automatically generated with medium confidence">
            <a:extLst>
              <a:ext uri="{FF2B5EF4-FFF2-40B4-BE49-F238E27FC236}">
                <a16:creationId xmlns:a16="http://schemas.microsoft.com/office/drawing/2014/main" id="{BBBF292D-3A51-444D-BAEC-4CFC38B9BB79}"/>
              </a:ext>
            </a:extLst>
          </p:cNvPr>
          <p:cNvPicPr>
            <a:picLocks noChangeAspect="1"/>
          </p:cNvPicPr>
          <p:nvPr/>
        </p:nvPicPr>
        <p:blipFill>
          <a:blip r:embed="rId4"/>
          <a:stretch>
            <a:fillRect/>
          </a:stretch>
        </p:blipFill>
        <p:spPr>
          <a:xfrm>
            <a:off x="9138742" y="4990191"/>
            <a:ext cx="5868606" cy="5114626"/>
          </a:xfrm>
          <a:prstGeom prst="rect">
            <a:avLst/>
          </a:prstGeom>
        </p:spPr>
      </p:pic>
      <p:sp>
        <p:nvSpPr>
          <p:cNvPr id="9" name="Content Placeholder 2">
            <a:extLst>
              <a:ext uri="{FF2B5EF4-FFF2-40B4-BE49-F238E27FC236}">
                <a16:creationId xmlns:a16="http://schemas.microsoft.com/office/drawing/2014/main" id="{F6535F03-53E6-463E-9C06-203DD8099667}"/>
              </a:ext>
            </a:extLst>
          </p:cNvPr>
          <p:cNvSpPr txBox="1">
            <a:spLocks/>
          </p:cNvSpPr>
          <p:nvPr/>
        </p:nvSpPr>
        <p:spPr>
          <a:xfrm>
            <a:off x="8793175" y="374302"/>
            <a:ext cx="6157265" cy="2315506"/>
          </a:xfrm>
          <a:prstGeom prst="rect">
            <a:avLst/>
          </a:prstGeom>
        </p:spPr>
        <p:txBody>
          <a:bodyPr vert="horz" wrap="square" lIns="91440" tIns="45720" rIns="91440" bIns="45720" rtlCol="0">
            <a:spAutoFit/>
          </a:bodyPr>
          <a:lstStyle>
            <a:lvl1pPr marL="0" indent="0" algn="ctr" defTabSz="1425550" rtl="0" eaLnBrk="1" latinLnBrk="0" hangingPunct="1">
              <a:lnSpc>
                <a:spcPct val="90000"/>
              </a:lnSpc>
              <a:spcBef>
                <a:spcPts val="1559"/>
              </a:spcBef>
              <a:buFont typeface="Arial" panose="020B0604020202020204" pitchFamily="34" charset="0"/>
              <a:buNone/>
              <a:defRPr sz="4000" kern="1200">
                <a:solidFill>
                  <a:schemeClr val="tx1"/>
                </a:solidFill>
                <a:latin typeface="Noway Bold" panose="02000806000000020004" pitchFamily="50" charset="0"/>
                <a:ea typeface="+mn-ea"/>
                <a:cs typeface="+mn-cs"/>
              </a:defRPr>
            </a:lvl1pPr>
            <a:lvl2pPr marL="1069162" indent="-356387" algn="ctr"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Noway Bold" panose="02000806000000020004" pitchFamily="50" charset="0"/>
                <a:ea typeface="+mn-ea"/>
                <a:cs typeface="+mn-cs"/>
              </a:defRPr>
            </a:lvl2pPr>
            <a:lvl3pPr marL="1781937" indent="-356387" algn="ctr"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Noway Bold" panose="02000806000000020004" pitchFamily="50" charset="0"/>
                <a:ea typeface="+mn-ea"/>
                <a:cs typeface="+mn-cs"/>
              </a:defRPr>
            </a:lvl3pPr>
            <a:lvl4pPr marL="2494712"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4pPr>
            <a:lvl5pPr marL="3207487"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r>
              <a:rPr lang="nl-NL" dirty="0"/>
              <a:t>Als je er zeker van wilt zijn dat iets betrouwbaar functioneert, waar moet je dan op letten?</a:t>
            </a:r>
          </a:p>
        </p:txBody>
      </p:sp>
      <p:sp>
        <p:nvSpPr>
          <p:cNvPr id="3" name="Content Placeholder 2">
            <a:extLst>
              <a:ext uri="{FF2B5EF4-FFF2-40B4-BE49-F238E27FC236}">
                <a16:creationId xmlns:a16="http://schemas.microsoft.com/office/drawing/2014/main" id="{6785E702-20FC-4C58-8020-E882B19DBE4F}"/>
              </a:ext>
            </a:extLst>
          </p:cNvPr>
          <p:cNvSpPr>
            <a:spLocks noGrp="1"/>
          </p:cNvSpPr>
          <p:nvPr>
            <p:ph idx="1"/>
          </p:nvPr>
        </p:nvSpPr>
        <p:spPr>
          <a:xfrm>
            <a:off x="218683" y="374302"/>
            <a:ext cx="4840997" cy="2315506"/>
          </a:xfrm>
        </p:spPr>
        <p:txBody>
          <a:bodyPr wrap="square">
            <a:spAutoFit/>
          </a:bodyPr>
          <a:lstStyle/>
          <a:p>
            <a:r>
              <a:rPr lang="nl-NL" dirty="0"/>
              <a:t>Voor de marine is één ding belangrijk: een radar moet het altijd doen.</a:t>
            </a:r>
          </a:p>
        </p:txBody>
      </p:sp>
    </p:spTree>
    <p:extLst>
      <p:ext uri="{BB962C8B-B14F-4D97-AF65-F5344CB8AC3E}">
        <p14:creationId xmlns:p14="http://schemas.microsoft.com/office/powerpoint/2010/main" val="402249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3446624" y="1247277"/>
            <a:ext cx="8216193" cy="8197258"/>
          </a:xfrm>
        </p:spPr>
        <p:txBody>
          <a:bodyPr/>
          <a:lstStyle/>
          <a:p>
            <a:r>
              <a:rPr lang="nl-NL" dirty="0"/>
              <a:t>Wat is het belangrijkste als je veel werk gedaan wilt krijgen?</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6</a:t>
            </a:fld>
            <a:endParaRPr lang="nl-NL"/>
          </a:p>
        </p:txBody>
      </p:sp>
      <p:sp>
        <p:nvSpPr>
          <p:cNvPr id="11" name="TextBox 10">
            <a:extLst>
              <a:ext uri="{FF2B5EF4-FFF2-40B4-BE49-F238E27FC236}">
                <a16:creationId xmlns:a16="http://schemas.microsoft.com/office/drawing/2014/main" id="{B9D514B4-F731-4C8A-811D-E32FDFCBF541}"/>
              </a:ext>
            </a:extLst>
          </p:cNvPr>
          <p:cNvSpPr txBox="1"/>
          <p:nvPr/>
        </p:nvSpPr>
        <p:spPr>
          <a:xfrm>
            <a:off x="8905966" y="2675702"/>
            <a:ext cx="4156009" cy="1477328"/>
          </a:xfrm>
          <a:prstGeom prst="rect">
            <a:avLst/>
          </a:prstGeom>
          <a:noFill/>
        </p:spPr>
        <p:txBody>
          <a:bodyPr wrap="square" rtlCol="0">
            <a:spAutoFit/>
          </a:bodyPr>
          <a:lstStyle/>
          <a:p>
            <a:pPr marL="285750" indent="-285750">
              <a:buFont typeface="Arial" panose="020B0604020202020204" pitchFamily="34" charset="0"/>
              <a:buChar char="•"/>
            </a:pPr>
            <a:r>
              <a:rPr lang="nl-NL" dirty="0"/>
              <a:t>Werk hard. Bij nacht en ontij</a:t>
            </a:r>
          </a:p>
          <a:p>
            <a:pPr marL="285750" indent="-285750">
              <a:buFont typeface="Arial" panose="020B0604020202020204" pitchFamily="34" charset="0"/>
              <a:buChar char="•"/>
            </a:pPr>
            <a:r>
              <a:rPr lang="nl-NL" dirty="0"/>
              <a:t>Wees optimistisch</a:t>
            </a:r>
          </a:p>
          <a:p>
            <a:pPr marL="285750" indent="-285750">
              <a:buFont typeface="Arial" panose="020B0604020202020204" pitchFamily="34" charset="0"/>
              <a:buChar char="•"/>
            </a:pPr>
            <a:r>
              <a:rPr lang="nl-NL" dirty="0"/>
              <a:t>Straal enthousiasme uit</a:t>
            </a:r>
          </a:p>
          <a:p>
            <a:pPr marL="285750" indent="-285750">
              <a:buFont typeface="Arial" panose="020B0604020202020204" pitchFamily="34" charset="0"/>
              <a:buChar char="•"/>
            </a:pPr>
            <a:r>
              <a:rPr lang="nl-NL" dirty="0"/>
              <a:t>Mopper nooit</a:t>
            </a:r>
          </a:p>
          <a:p>
            <a:pPr marL="285750" indent="-285750">
              <a:buFont typeface="Arial" panose="020B0604020202020204" pitchFamily="34" charset="0"/>
              <a:buChar char="•"/>
            </a:pPr>
            <a:r>
              <a:rPr lang="nl-NL" dirty="0"/>
              <a:t>Ontloop je verantwoordelijkheid niet</a:t>
            </a:r>
          </a:p>
        </p:txBody>
      </p:sp>
      <p:grpSp>
        <p:nvGrpSpPr>
          <p:cNvPr id="19" name="Group 18">
            <a:extLst>
              <a:ext uri="{FF2B5EF4-FFF2-40B4-BE49-F238E27FC236}">
                <a16:creationId xmlns:a16="http://schemas.microsoft.com/office/drawing/2014/main" id="{C41E951D-EF82-45D8-BC41-BFF789840E8D}"/>
              </a:ext>
            </a:extLst>
          </p:cNvPr>
          <p:cNvGrpSpPr/>
          <p:nvPr/>
        </p:nvGrpSpPr>
        <p:grpSpPr>
          <a:xfrm>
            <a:off x="4305742" y="2675702"/>
            <a:ext cx="2759073" cy="3440740"/>
            <a:chOff x="9647763" y="2437113"/>
            <a:chExt cx="2759073" cy="3440740"/>
          </a:xfrm>
        </p:grpSpPr>
        <p:sp>
          <p:nvSpPr>
            <p:cNvPr id="9" name="TextBox 8">
              <a:extLst>
                <a:ext uri="{FF2B5EF4-FFF2-40B4-BE49-F238E27FC236}">
                  <a16:creationId xmlns:a16="http://schemas.microsoft.com/office/drawing/2014/main" id="{81C4A158-0A8C-45E0-BBC5-708960ECE799}"/>
                </a:ext>
              </a:extLst>
            </p:cNvPr>
            <p:cNvSpPr txBox="1"/>
            <p:nvPr/>
          </p:nvSpPr>
          <p:spPr>
            <a:xfrm>
              <a:off x="9647763" y="2437113"/>
              <a:ext cx="2759073" cy="646331"/>
            </a:xfrm>
            <a:prstGeom prst="rect">
              <a:avLst/>
            </a:prstGeom>
            <a:noFill/>
          </p:spPr>
          <p:txBody>
            <a:bodyPr wrap="square" rtlCol="0">
              <a:spAutoFit/>
            </a:bodyPr>
            <a:lstStyle/>
            <a:p>
              <a:pPr algn="ctr"/>
              <a:r>
                <a:rPr lang="nl-NL" dirty="0"/>
                <a:t>Bewaak je werk/privé balans en je innerlijke Zen</a:t>
              </a:r>
            </a:p>
          </p:txBody>
        </p:sp>
        <p:pic>
          <p:nvPicPr>
            <p:cNvPr id="14" name="Picture 13" descr="A picture containing grass, person, outdoor, tree&#10;&#10;Description automatically generated">
              <a:extLst>
                <a:ext uri="{FF2B5EF4-FFF2-40B4-BE49-F238E27FC236}">
                  <a16:creationId xmlns:a16="http://schemas.microsoft.com/office/drawing/2014/main" id="{1932AA70-7B0E-4C26-92B7-3189F502022A}"/>
                </a:ext>
              </a:extLst>
            </p:cNvPr>
            <p:cNvPicPr>
              <a:picLocks noChangeAspect="1"/>
            </p:cNvPicPr>
            <p:nvPr/>
          </p:nvPicPr>
          <p:blipFill rotWithShape="1">
            <a:blip r:embed="rId3"/>
            <a:srcRect l="30879" r="24025"/>
            <a:stretch/>
          </p:blipFill>
          <p:spPr>
            <a:xfrm>
              <a:off x="9910969" y="3098629"/>
              <a:ext cx="2232660" cy="2779224"/>
            </a:xfrm>
            <a:prstGeom prst="rect">
              <a:avLst/>
            </a:prstGeom>
          </p:spPr>
        </p:pic>
      </p:grpSp>
      <p:grpSp>
        <p:nvGrpSpPr>
          <p:cNvPr id="2" name="Group 1">
            <a:extLst>
              <a:ext uri="{FF2B5EF4-FFF2-40B4-BE49-F238E27FC236}">
                <a16:creationId xmlns:a16="http://schemas.microsoft.com/office/drawing/2014/main" id="{EDABB780-FD15-4342-ABD2-7AA9985285BA}"/>
              </a:ext>
            </a:extLst>
          </p:cNvPr>
          <p:cNvGrpSpPr/>
          <p:nvPr/>
        </p:nvGrpSpPr>
        <p:grpSpPr>
          <a:xfrm>
            <a:off x="374630" y="6362700"/>
            <a:ext cx="4471690" cy="3747374"/>
            <a:chOff x="374630" y="6362700"/>
            <a:chExt cx="4471690" cy="3747374"/>
          </a:xfrm>
        </p:grpSpPr>
        <p:sp>
          <p:nvSpPr>
            <p:cNvPr id="4" name="TextBox 3">
              <a:extLst>
                <a:ext uri="{FF2B5EF4-FFF2-40B4-BE49-F238E27FC236}">
                  <a16:creationId xmlns:a16="http://schemas.microsoft.com/office/drawing/2014/main" id="{0DF78734-1740-4857-9812-1222C875F40B}"/>
                </a:ext>
              </a:extLst>
            </p:cNvPr>
            <p:cNvSpPr txBox="1"/>
            <p:nvPr/>
          </p:nvSpPr>
          <p:spPr>
            <a:xfrm>
              <a:off x="374630" y="6362700"/>
              <a:ext cx="4471690" cy="369332"/>
            </a:xfrm>
            <a:prstGeom prst="rect">
              <a:avLst/>
            </a:prstGeom>
            <a:noFill/>
          </p:spPr>
          <p:txBody>
            <a:bodyPr wrap="square" rtlCol="0">
              <a:spAutoFit/>
            </a:bodyPr>
            <a:lstStyle/>
            <a:p>
              <a:pPr algn="ctr"/>
              <a:r>
                <a:rPr lang="nl-NL" dirty="0"/>
                <a:t>Wees altijd punctueel</a:t>
              </a:r>
            </a:p>
          </p:txBody>
        </p:sp>
        <p:pic>
          <p:nvPicPr>
            <p:cNvPr id="16" name="Picture 15" descr="A picture containing text, person, computer, person&#10;&#10;Description automatically generated">
              <a:extLst>
                <a:ext uri="{FF2B5EF4-FFF2-40B4-BE49-F238E27FC236}">
                  <a16:creationId xmlns:a16="http://schemas.microsoft.com/office/drawing/2014/main" id="{1BBED490-C132-4C57-905E-49B410E26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30" y="6870583"/>
              <a:ext cx="4471690" cy="3239491"/>
            </a:xfrm>
            <a:prstGeom prst="rect">
              <a:avLst/>
            </a:prstGeom>
          </p:spPr>
        </p:pic>
      </p:grpSp>
      <p:pic>
        <p:nvPicPr>
          <p:cNvPr id="18" name="Picture 17" descr="A picture containing indoor, person, floor&#10;&#10;Description automatically generated">
            <a:extLst>
              <a:ext uri="{FF2B5EF4-FFF2-40B4-BE49-F238E27FC236}">
                <a16:creationId xmlns:a16="http://schemas.microsoft.com/office/drawing/2014/main" id="{E52B8717-9B97-4B47-B017-5C45D9507047}"/>
              </a:ext>
            </a:extLst>
          </p:cNvPr>
          <p:cNvPicPr>
            <a:picLocks noChangeAspect="1"/>
          </p:cNvPicPr>
          <p:nvPr/>
        </p:nvPicPr>
        <p:blipFill rotWithShape="1">
          <a:blip r:embed="rId5"/>
          <a:srcRect l="11669" t="28026" r="24854"/>
          <a:stretch/>
        </p:blipFill>
        <p:spPr>
          <a:xfrm>
            <a:off x="8905966" y="4245544"/>
            <a:ext cx="3879175" cy="5864530"/>
          </a:xfrm>
          <a:prstGeom prst="rect">
            <a:avLst/>
          </a:prstGeom>
        </p:spPr>
      </p:pic>
    </p:spTree>
    <p:extLst>
      <p:ext uri="{BB962C8B-B14F-4D97-AF65-F5344CB8AC3E}">
        <p14:creationId xmlns:p14="http://schemas.microsoft.com/office/powerpoint/2010/main" val="281810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334155" y="1432800"/>
            <a:ext cx="14451039" cy="8197258"/>
          </a:xfrm>
        </p:spPr>
        <p:txBody>
          <a:bodyPr/>
          <a:lstStyle/>
          <a:p>
            <a:r>
              <a:rPr lang="nl-NL" dirty="0"/>
              <a:t>In je nieuwe rol bij Thales ben je verantwoordelijk voor software. Bugs in software leiden tot vertraging van projecten. Welk programma heeft geen bug?</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7</a:t>
            </a:fld>
            <a:endParaRPr lang="nl-NL"/>
          </a:p>
        </p:txBody>
      </p:sp>
      <p:pic>
        <p:nvPicPr>
          <p:cNvPr id="23" name="Picture 22" descr="Text&#10;&#10;Description automatically generated">
            <a:extLst>
              <a:ext uri="{FF2B5EF4-FFF2-40B4-BE49-F238E27FC236}">
                <a16:creationId xmlns:a16="http://schemas.microsoft.com/office/drawing/2014/main" id="{E60F708B-55B5-43C9-B82E-63E0B615C572}"/>
              </a:ext>
            </a:extLst>
          </p:cNvPr>
          <p:cNvPicPr>
            <a:picLocks noChangeAspect="1"/>
          </p:cNvPicPr>
          <p:nvPr/>
        </p:nvPicPr>
        <p:blipFill>
          <a:blip r:embed="rId3"/>
          <a:stretch>
            <a:fillRect/>
          </a:stretch>
        </p:blipFill>
        <p:spPr>
          <a:xfrm>
            <a:off x="9655768" y="3478199"/>
            <a:ext cx="4765373" cy="6583640"/>
          </a:xfrm>
          <a:prstGeom prst="rect">
            <a:avLst/>
          </a:prstGeom>
        </p:spPr>
      </p:pic>
      <p:grpSp>
        <p:nvGrpSpPr>
          <p:cNvPr id="7" name="Group 6">
            <a:extLst>
              <a:ext uri="{FF2B5EF4-FFF2-40B4-BE49-F238E27FC236}">
                <a16:creationId xmlns:a16="http://schemas.microsoft.com/office/drawing/2014/main" id="{C882688D-12EF-4772-8D35-725C92D6910E}"/>
              </a:ext>
            </a:extLst>
          </p:cNvPr>
          <p:cNvGrpSpPr/>
          <p:nvPr/>
        </p:nvGrpSpPr>
        <p:grpSpPr>
          <a:xfrm>
            <a:off x="1984884" y="3431155"/>
            <a:ext cx="5656103" cy="2725805"/>
            <a:chOff x="1984884" y="3431155"/>
            <a:chExt cx="5656103" cy="2725805"/>
          </a:xfrm>
        </p:grpSpPr>
        <p:pic>
          <p:nvPicPr>
            <p:cNvPr id="18" name="Picture 17" descr="A picture containing text, screen&#10;&#10;Description automatically generated">
              <a:extLst>
                <a:ext uri="{FF2B5EF4-FFF2-40B4-BE49-F238E27FC236}">
                  <a16:creationId xmlns:a16="http://schemas.microsoft.com/office/drawing/2014/main" id="{FC26488C-702E-4506-9AE0-1A30B704E2A5}"/>
                </a:ext>
              </a:extLst>
            </p:cNvPr>
            <p:cNvPicPr>
              <a:picLocks noChangeAspect="1"/>
            </p:cNvPicPr>
            <p:nvPr/>
          </p:nvPicPr>
          <p:blipFill>
            <a:blip r:embed="rId4"/>
            <a:stretch>
              <a:fillRect/>
            </a:stretch>
          </p:blipFill>
          <p:spPr>
            <a:xfrm>
              <a:off x="2348936" y="3431155"/>
              <a:ext cx="5292051" cy="2725805"/>
            </a:xfrm>
            <a:prstGeom prst="rect">
              <a:avLst/>
            </a:prstGeom>
          </p:spPr>
        </p:pic>
        <p:cxnSp>
          <p:nvCxnSpPr>
            <p:cNvPr id="6" name="Straight Connector 5">
              <a:extLst>
                <a:ext uri="{FF2B5EF4-FFF2-40B4-BE49-F238E27FC236}">
                  <a16:creationId xmlns:a16="http://schemas.microsoft.com/office/drawing/2014/main" id="{1CE7EF05-0A55-4FC1-9D22-9A43BAAF8BC4}"/>
                </a:ext>
              </a:extLst>
            </p:cNvPr>
            <p:cNvCxnSpPr>
              <a:cxnSpLocks/>
            </p:cNvCxnSpPr>
            <p:nvPr/>
          </p:nvCxnSpPr>
          <p:spPr>
            <a:xfrm flipH="1">
              <a:off x="1984884" y="4373880"/>
              <a:ext cx="626467" cy="1676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56692B3-D06A-4C81-A9B3-43A9DA10A86D}"/>
              </a:ext>
            </a:extLst>
          </p:cNvPr>
          <p:cNvGrpSpPr/>
          <p:nvPr/>
        </p:nvGrpSpPr>
        <p:grpSpPr>
          <a:xfrm>
            <a:off x="2611350" y="7223760"/>
            <a:ext cx="5386319" cy="3112475"/>
            <a:chOff x="2611350" y="7223760"/>
            <a:chExt cx="5386319" cy="3112475"/>
          </a:xfrm>
        </p:grpSpPr>
        <p:pic>
          <p:nvPicPr>
            <p:cNvPr id="10" name="Picture 9" descr="Text&#10;&#10;Description automatically generated">
              <a:extLst>
                <a:ext uri="{FF2B5EF4-FFF2-40B4-BE49-F238E27FC236}">
                  <a16:creationId xmlns:a16="http://schemas.microsoft.com/office/drawing/2014/main" id="{F392028D-812B-461F-A0BB-0F371C44A218}"/>
                </a:ext>
              </a:extLst>
            </p:cNvPr>
            <p:cNvPicPr>
              <a:picLocks noChangeAspect="1"/>
            </p:cNvPicPr>
            <p:nvPr/>
          </p:nvPicPr>
          <p:blipFill>
            <a:blip r:embed="rId5"/>
            <a:stretch>
              <a:fillRect/>
            </a:stretch>
          </p:blipFill>
          <p:spPr>
            <a:xfrm>
              <a:off x="2611350" y="7610431"/>
              <a:ext cx="5386319" cy="2725804"/>
            </a:xfrm>
            <a:prstGeom prst="rect">
              <a:avLst/>
            </a:prstGeom>
          </p:spPr>
        </p:pic>
        <p:cxnSp>
          <p:nvCxnSpPr>
            <p:cNvPr id="9" name="Straight Connector 8">
              <a:extLst>
                <a:ext uri="{FF2B5EF4-FFF2-40B4-BE49-F238E27FC236}">
                  <a16:creationId xmlns:a16="http://schemas.microsoft.com/office/drawing/2014/main" id="{0270B65A-6B21-4139-9D44-003771AC081C}"/>
                </a:ext>
              </a:extLst>
            </p:cNvPr>
            <p:cNvCxnSpPr>
              <a:cxnSpLocks/>
            </p:cNvCxnSpPr>
            <p:nvPr/>
          </p:nvCxnSpPr>
          <p:spPr>
            <a:xfrm flipH="1">
              <a:off x="6324600" y="7223760"/>
              <a:ext cx="685801" cy="579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79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TotalTime>
  <Words>303</Words>
  <Application>Microsoft Office PowerPoint</Application>
  <PresentationFormat>Custom</PresentationFormat>
  <Paragraphs>48</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Noway Bold</vt:lpstr>
      <vt:lpstr>Noway Light</vt:lpstr>
      <vt:lpstr>Noway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HenkJan van der Pol | Bond3D</dc:creator>
  <cp:lastModifiedBy>HenkJan van der Pol | Bond3D</cp:lastModifiedBy>
  <cp:revision>20</cp:revision>
  <cp:lastPrinted>2021-08-25T17:08:17Z</cp:lastPrinted>
  <dcterms:created xsi:type="dcterms:W3CDTF">2021-08-25T06:10:13Z</dcterms:created>
  <dcterms:modified xsi:type="dcterms:W3CDTF">2021-08-25T19:14:55Z</dcterms:modified>
</cp:coreProperties>
</file>